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notesMasterIdLst>
    <p:notesMasterId r:id="rId14"/>
  </p:notesMasterIdLst>
  <p:sldIdLst>
    <p:sldId id="267" r:id="rId2"/>
    <p:sldId id="256" r:id="rId3"/>
    <p:sldId id="257" r:id="rId4"/>
    <p:sldId id="258" r:id="rId5"/>
    <p:sldId id="259" r:id="rId6"/>
    <p:sldId id="260" r:id="rId7"/>
    <p:sldId id="261" r:id="rId8"/>
    <p:sldId id="262" r:id="rId9"/>
    <p:sldId id="263" r:id="rId10"/>
    <p:sldId id="264" r:id="rId11"/>
    <p:sldId id="265" r:id="rId12"/>
    <p:sldId id="268"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5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7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48A87A34-81AB-432B-8DAE-1953F412C126}" type="datetimeFigureOut">
              <a:rPr lang="en-US" smtClean="0"/>
              <a:t>10/21/2024</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46109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93707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96166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21727144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26712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3589494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53025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804566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753362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69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77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801153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841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4699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4529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144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0620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626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861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645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3512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16463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870562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30585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372301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23166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722480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9">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7146" y="1"/>
            <a:ext cx="14464666" cy="82296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smtClean="0"/>
              <a:pPr/>
              <a:t>10/21/2024</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28750122"/>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1023-FC8C-B68E-F3D0-80693B42D0BB}"/>
              </a:ext>
            </a:extLst>
          </p:cNvPr>
          <p:cNvSpPr>
            <a:spLocks noGrp="1"/>
          </p:cNvSpPr>
          <p:nvPr>
            <p:ph type="ctrTitle"/>
          </p:nvPr>
        </p:nvSpPr>
        <p:spPr/>
        <p:txBody>
          <a:bodyPr/>
          <a:lstStyle/>
          <a:p>
            <a:r>
              <a:rPr lang="en-IN">
                <a:solidFill>
                  <a:schemeClr val="accent4"/>
                </a:solidFill>
              </a:rPr>
              <a:t>DAV PROJECT ON SPOTIFY’S</a:t>
            </a:r>
            <a:br>
              <a:rPr lang="en-IN">
                <a:solidFill>
                  <a:schemeClr val="accent4"/>
                </a:solidFill>
              </a:rPr>
            </a:br>
            <a:r>
              <a:rPr lang="en-IN">
                <a:solidFill>
                  <a:schemeClr val="accent4"/>
                </a:solidFill>
              </a:rPr>
              <a:t>MUSIC  STREAMING DATA</a:t>
            </a:r>
          </a:p>
        </p:txBody>
      </p:sp>
      <p:sp>
        <p:nvSpPr>
          <p:cNvPr id="3" name="Subtitle 2">
            <a:extLst>
              <a:ext uri="{FF2B5EF4-FFF2-40B4-BE49-F238E27FC236}">
                <a16:creationId xmlns:a16="http://schemas.microsoft.com/office/drawing/2014/main" id="{D59128C7-921A-D1C1-808F-7C730C58CB75}"/>
              </a:ext>
            </a:extLst>
          </p:cNvPr>
          <p:cNvSpPr>
            <a:spLocks noGrp="1"/>
          </p:cNvSpPr>
          <p:nvPr>
            <p:ph type="subTitle" idx="1"/>
          </p:nvPr>
        </p:nvSpPr>
        <p:spPr/>
        <p:txBody>
          <a:bodyPr/>
          <a:lstStyle/>
          <a:p>
            <a:r>
              <a:rPr lang="en-IN">
                <a:solidFill>
                  <a:schemeClr val="bg1"/>
                </a:solidFill>
              </a:rPr>
              <a:t>NAME – SONALI.R</a:t>
            </a:r>
          </a:p>
          <a:p>
            <a:r>
              <a:rPr lang="en-IN">
                <a:solidFill>
                  <a:schemeClr val="bg1"/>
                </a:solidFill>
              </a:rPr>
              <a:t>BATCH NO – PGDDM43</a:t>
            </a:r>
          </a:p>
          <a:p>
            <a:r>
              <a:rPr lang="en-IN">
                <a:solidFill>
                  <a:schemeClr val="bg1"/>
                </a:solidFill>
              </a:rPr>
              <a:t>PROJECT TITLE – SPOTIFY’S MUSIC STREAMING DATA</a:t>
            </a:r>
          </a:p>
          <a:p>
            <a:endParaRPr lang="en-IN"/>
          </a:p>
        </p:txBody>
      </p:sp>
    </p:spTree>
    <p:extLst>
      <p:ext uri="{BB962C8B-B14F-4D97-AF65-F5344CB8AC3E}">
        <p14:creationId xmlns:p14="http://schemas.microsoft.com/office/powerpoint/2010/main" val="304855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1652" y="655320"/>
            <a:ext cx="12687538" cy="698897"/>
          </a:xfrm>
          <a:prstGeom prst="rect">
            <a:avLst/>
          </a:prstGeom>
          <a:noFill/>
          <a:ln/>
        </p:spPr>
        <p:txBody>
          <a:bodyPr wrap="none" lIns="0" tIns="0" rIns="0" bIns="0" rtlCol="0" anchor="t"/>
          <a:lstStyle/>
          <a:p>
            <a:pPr marL="0" indent="0">
              <a:lnSpc>
                <a:spcPts val="5500"/>
              </a:lnSpc>
              <a:buNone/>
            </a:pPr>
            <a:r>
              <a:rPr lang="en-US" sz="4400" kern="0" spc="-88" dirty="0">
                <a:solidFill>
                  <a:srgbClr val="D73AD7"/>
                </a:solidFill>
                <a:latin typeface="Source Serif Pro Semi Bold" pitchFamily="34" charset="0"/>
                <a:ea typeface="Source Serif Pro Semi Bold" pitchFamily="34" charset="-122"/>
                <a:cs typeface="Source Serif Pro Semi Bold" pitchFamily="34" charset="-120"/>
              </a:rPr>
              <a:t>Recommendations for Spotify's Marketing Strategies</a:t>
            </a:r>
            <a:endParaRPr lang="en-US" sz="4400" dirty="0"/>
          </a:p>
        </p:txBody>
      </p:sp>
      <p:sp>
        <p:nvSpPr>
          <p:cNvPr id="3" name="Shape 1"/>
          <p:cNvSpPr/>
          <p:nvPr/>
        </p:nvSpPr>
        <p:spPr>
          <a:xfrm>
            <a:off x="831652" y="1829395"/>
            <a:ext cx="1620798" cy="1347192"/>
          </a:xfrm>
          <a:prstGeom prst="roundRect">
            <a:avLst>
              <a:gd name="adj" fmla="val 7408"/>
            </a:avLst>
          </a:prstGeom>
          <a:solidFill>
            <a:srgbClr val="F4D4F7"/>
          </a:solidFill>
          <a:ln w="7620">
            <a:solidFill>
              <a:srgbClr val="DABADD"/>
            </a:solidFill>
            <a:prstDash val="solid"/>
          </a:ln>
        </p:spPr>
        <p:txBody>
          <a:bodyPr/>
          <a:lstStyle/>
          <a:p>
            <a:endParaRPr lang="en-IN"/>
          </a:p>
        </p:txBody>
      </p:sp>
      <p:sp>
        <p:nvSpPr>
          <p:cNvPr id="4" name="Text 2"/>
          <p:cNvSpPr/>
          <p:nvPr/>
        </p:nvSpPr>
        <p:spPr>
          <a:xfrm>
            <a:off x="1076801" y="2265283"/>
            <a:ext cx="148471" cy="475298"/>
          </a:xfrm>
          <a:prstGeom prst="rect">
            <a:avLst/>
          </a:prstGeom>
          <a:noFill/>
          <a:ln/>
        </p:spPr>
        <p:txBody>
          <a:bodyPr wrap="none" lIns="0" tIns="0" rIns="0" bIns="0" rtlCol="0" anchor="t"/>
          <a:lstStyle/>
          <a:p>
            <a:pPr marL="0" indent="0" algn="ctr">
              <a:lnSpc>
                <a:spcPts val="3700"/>
              </a:lnSpc>
              <a:buNone/>
            </a:pPr>
            <a:r>
              <a:rPr lang="en-US" sz="2300" kern="0" spc="-47"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00" dirty="0"/>
          </a:p>
        </p:txBody>
      </p:sp>
      <p:sp>
        <p:nvSpPr>
          <p:cNvPr id="5" name="Text 3"/>
          <p:cNvSpPr/>
          <p:nvPr/>
        </p:nvSpPr>
        <p:spPr>
          <a:xfrm>
            <a:off x="2689979" y="2066925"/>
            <a:ext cx="3911084" cy="349448"/>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Personalized Recommendations</a:t>
            </a:r>
            <a:endParaRPr lang="en-US" sz="2200" dirty="0"/>
          </a:p>
        </p:txBody>
      </p:sp>
      <p:sp>
        <p:nvSpPr>
          <p:cNvPr id="6" name="Text 4"/>
          <p:cNvSpPr/>
          <p:nvPr/>
        </p:nvSpPr>
        <p:spPr>
          <a:xfrm>
            <a:off x="2689979" y="2558891"/>
            <a:ext cx="5599509" cy="380167"/>
          </a:xfrm>
          <a:prstGeom prst="rect">
            <a:avLst/>
          </a:prstGeom>
          <a:noFill/>
          <a:ln/>
        </p:spPr>
        <p:txBody>
          <a:bodyPr wrap="non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Leverage user data to personalize music recommendations.</a:t>
            </a:r>
            <a:endParaRPr lang="en-US" sz="1850" dirty="0"/>
          </a:p>
        </p:txBody>
      </p:sp>
      <p:sp>
        <p:nvSpPr>
          <p:cNvPr id="7" name="Shape 5"/>
          <p:cNvSpPr/>
          <p:nvPr/>
        </p:nvSpPr>
        <p:spPr>
          <a:xfrm>
            <a:off x="2571155" y="3161348"/>
            <a:ext cx="11108888" cy="15240"/>
          </a:xfrm>
          <a:prstGeom prst="roundRect">
            <a:avLst>
              <a:gd name="adj" fmla="val 654858"/>
            </a:avLst>
          </a:prstGeom>
          <a:solidFill>
            <a:srgbClr val="DABADD"/>
          </a:solidFill>
          <a:ln/>
        </p:spPr>
        <p:txBody>
          <a:bodyPr/>
          <a:lstStyle/>
          <a:p>
            <a:endParaRPr lang="en-IN"/>
          </a:p>
        </p:txBody>
      </p:sp>
      <p:sp>
        <p:nvSpPr>
          <p:cNvPr id="8" name="Shape 6"/>
          <p:cNvSpPr/>
          <p:nvPr/>
        </p:nvSpPr>
        <p:spPr>
          <a:xfrm>
            <a:off x="831652" y="3295293"/>
            <a:ext cx="3241715" cy="1347192"/>
          </a:xfrm>
          <a:prstGeom prst="roundRect">
            <a:avLst>
              <a:gd name="adj" fmla="val 7408"/>
            </a:avLst>
          </a:prstGeom>
          <a:solidFill>
            <a:srgbClr val="F4D4F7"/>
          </a:solidFill>
          <a:ln w="7620">
            <a:solidFill>
              <a:srgbClr val="DABADD"/>
            </a:solidFill>
            <a:prstDash val="solid"/>
          </a:ln>
        </p:spPr>
        <p:txBody>
          <a:bodyPr/>
          <a:lstStyle/>
          <a:p>
            <a:endParaRPr lang="en-IN"/>
          </a:p>
        </p:txBody>
      </p:sp>
      <p:sp>
        <p:nvSpPr>
          <p:cNvPr id="9" name="Text 7"/>
          <p:cNvSpPr/>
          <p:nvPr/>
        </p:nvSpPr>
        <p:spPr>
          <a:xfrm>
            <a:off x="1076801" y="3731181"/>
            <a:ext cx="148471" cy="475298"/>
          </a:xfrm>
          <a:prstGeom prst="rect">
            <a:avLst/>
          </a:prstGeom>
          <a:noFill/>
          <a:ln/>
        </p:spPr>
        <p:txBody>
          <a:bodyPr wrap="none" lIns="0" tIns="0" rIns="0" bIns="0" rtlCol="0" anchor="t"/>
          <a:lstStyle/>
          <a:p>
            <a:pPr marL="0" indent="0" algn="ctr">
              <a:lnSpc>
                <a:spcPts val="3700"/>
              </a:lnSpc>
              <a:buNone/>
            </a:pPr>
            <a:r>
              <a:rPr lang="en-US" sz="2300" kern="0" spc="-47"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00" dirty="0"/>
          </a:p>
        </p:txBody>
      </p:sp>
      <p:sp>
        <p:nvSpPr>
          <p:cNvPr id="10" name="Text 8"/>
          <p:cNvSpPr/>
          <p:nvPr/>
        </p:nvSpPr>
        <p:spPr>
          <a:xfrm>
            <a:off x="4310896" y="3532823"/>
            <a:ext cx="2795468" cy="349448"/>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Targeted Advertising</a:t>
            </a:r>
            <a:endParaRPr lang="en-US" sz="2200" dirty="0"/>
          </a:p>
        </p:txBody>
      </p:sp>
      <p:sp>
        <p:nvSpPr>
          <p:cNvPr id="11" name="Text 9"/>
          <p:cNvSpPr/>
          <p:nvPr/>
        </p:nvSpPr>
        <p:spPr>
          <a:xfrm>
            <a:off x="4310896" y="4024789"/>
            <a:ext cx="5862876" cy="380167"/>
          </a:xfrm>
          <a:prstGeom prst="rect">
            <a:avLst/>
          </a:prstGeom>
          <a:noFill/>
          <a:ln/>
        </p:spPr>
        <p:txBody>
          <a:bodyPr wrap="non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Use demographic and behavioral data to target ads effectively.</a:t>
            </a:r>
            <a:endParaRPr lang="en-US" sz="1850" dirty="0"/>
          </a:p>
        </p:txBody>
      </p:sp>
      <p:sp>
        <p:nvSpPr>
          <p:cNvPr id="12" name="Shape 10"/>
          <p:cNvSpPr/>
          <p:nvPr/>
        </p:nvSpPr>
        <p:spPr>
          <a:xfrm>
            <a:off x="4192072" y="4627245"/>
            <a:ext cx="9487972" cy="15240"/>
          </a:xfrm>
          <a:prstGeom prst="roundRect">
            <a:avLst>
              <a:gd name="adj" fmla="val 654858"/>
            </a:avLst>
          </a:prstGeom>
          <a:solidFill>
            <a:srgbClr val="DABADD"/>
          </a:solidFill>
          <a:ln/>
        </p:spPr>
        <p:txBody>
          <a:bodyPr/>
          <a:lstStyle/>
          <a:p>
            <a:endParaRPr lang="en-IN"/>
          </a:p>
        </p:txBody>
      </p:sp>
      <p:sp>
        <p:nvSpPr>
          <p:cNvPr id="13" name="Shape 11"/>
          <p:cNvSpPr/>
          <p:nvPr/>
        </p:nvSpPr>
        <p:spPr>
          <a:xfrm>
            <a:off x="831652" y="4761190"/>
            <a:ext cx="4862632" cy="1347192"/>
          </a:xfrm>
          <a:prstGeom prst="roundRect">
            <a:avLst>
              <a:gd name="adj" fmla="val 7408"/>
            </a:avLst>
          </a:prstGeom>
          <a:solidFill>
            <a:srgbClr val="F4D4F7"/>
          </a:solidFill>
          <a:ln w="7620">
            <a:solidFill>
              <a:srgbClr val="DABADD"/>
            </a:solidFill>
            <a:prstDash val="solid"/>
          </a:ln>
        </p:spPr>
        <p:txBody>
          <a:bodyPr/>
          <a:lstStyle/>
          <a:p>
            <a:endParaRPr lang="en-IN"/>
          </a:p>
        </p:txBody>
      </p:sp>
      <p:sp>
        <p:nvSpPr>
          <p:cNvPr id="14" name="Text 12"/>
          <p:cNvSpPr/>
          <p:nvPr/>
        </p:nvSpPr>
        <p:spPr>
          <a:xfrm>
            <a:off x="1076801" y="5197078"/>
            <a:ext cx="148471" cy="475298"/>
          </a:xfrm>
          <a:prstGeom prst="rect">
            <a:avLst/>
          </a:prstGeom>
          <a:noFill/>
          <a:ln/>
        </p:spPr>
        <p:txBody>
          <a:bodyPr wrap="none" lIns="0" tIns="0" rIns="0" bIns="0" rtlCol="0" anchor="t"/>
          <a:lstStyle/>
          <a:p>
            <a:pPr marL="0" indent="0" algn="ctr">
              <a:lnSpc>
                <a:spcPts val="3700"/>
              </a:lnSpc>
              <a:buNone/>
            </a:pPr>
            <a:r>
              <a:rPr lang="en-US" sz="2300" kern="0" spc="-47"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00" dirty="0"/>
          </a:p>
        </p:txBody>
      </p:sp>
      <p:sp>
        <p:nvSpPr>
          <p:cNvPr id="15" name="Text 13"/>
          <p:cNvSpPr/>
          <p:nvPr/>
        </p:nvSpPr>
        <p:spPr>
          <a:xfrm>
            <a:off x="5931813" y="4998720"/>
            <a:ext cx="2795468" cy="349448"/>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Artist Promotion</a:t>
            </a:r>
            <a:endParaRPr lang="en-US" sz="2200" dirty="0"/>
          </a:p>
        </p:txBody>
      </p:sp>
      <p:sp>
        <p:nvSpPr>
          <p:cNvPr id="16" name="Text 14"/>
          <p:cNvSpPr/>
          <p:nvPr/>
        </p:nvSpPr>
        <p:spPr>
          <a:xfrm>
            <a:off x="5931813" y="5490686"/>
            <a:ext cx="6441043" cy="380167"/>
          </a:xfrm>
          <a:prstGeom prst="rect">
            <a:avLst/>
          </a:prstGeom>
          <a:noFill/>
          <a:ln/>
        </p:spPr>
        <p:txBody>
          <a:bodyPr wrap="non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Highlight emerging artists through curated playlists and promotions.</a:t>
            </a:r>
            <a:endParaRPr lang="en-US" sz="1850" dirty="0"/>
          </a:p>
        </p:txBody>
      </p:sp>
      <p:sp>
        <p:nvSpPr>
          <p:cNvPr id="17" name="Shape 15"/>
          <p:cNvSpPr/>
          <p:nvPr/>
        </p:nvSpPr>
        <p:spPr>
          <a:xfrm>
            <a:off x="5812988" y="6093142"/>
            <a:ext cx="7867055" cy="15240"/>
          </a:xfrm>
          <a:prstGeom prst="roundRect">
            <a:avLst>
              <a:gd name="adj" fmla="val 654858"/>
            </a:avLst>
          </a:prstGeom>
          <a:solidFill>
            <a:srgbClr val="DABADD"/>
          </a:solidFill>
          <a:ln/>
        </p:spPr>
        <p:txBody>
          <a:bodyPr/>
          <a:lstStyle/>
          <a:p>
            <a:endParaRPr lang="en-IN"/>
          </a:p>
        </p:txBody>
      </p:sp>
      <p:sp>
        <p:nvSpPr>
          <p:cNvPr id="18" name="Shape 16"/>
          <p:cNvSpPr/>
          <p:nvPr/>
        </p:nvSpPr>
        <p:spPr>
          <a:xfrm>
            <a:off x="831652" y="6227088"/>
            <a:ext cx="6483548" cy="1347192"/>
          </a:xfrm>
          <a:prstGeom prst="roundRect">
            <a:avLst>
              <a:gd name="adj" fmla="val 7408"/>
            </a:avLst>
          </a:prstGeom>
          <a:solidFill>
            <a:srgbClr val="F4D4F7"/>
          </a:solidFill>
          <a:ln w="7620">
            <a:solidFill>
              <a:srgbClr val="DABADD"/>
            </a:solidFill>
            <a:prstDash val="solid"/>
          </a:ln>
        </p:spPr>
        <p:txBody>
          <a:bodyPr/>
          <a:lstStyle/>
          <a:p>
            <a:endParaRPr lang="en-IN"/>
          </a:p>
        </p:txBody>
      </p:sp>
      <p:sp>
        <p:nvSpPr>
          <p:cNvPr id="19" name="Text 17"/>
          <p:cNvSpPr/>
          <p:nvPr/>
        </p:nvSpPr>
        <p:spPr>
          <a:xfrm>
            <a:off x="1076801" y="6662976"/>
            <a:ext cx="148471" cy="475298"/>
          </a:xfrm>
          <a:prstGeom prst="rect">
            <a:avLst/>
          </a:prstGeom>
          <a:noFill/>
          <a:ln/>
        </p:spPr>
        <p:txBody>
          <a:bodyPr wrap="none" lIns="0" tIns="0" rIns="0" bIns="0" rtlCol="0" anchor="t"/>
          <a:lstStyle/>
          <a:p>
            <a:pPr marL="0" indent="0" algn="ctr">
              <a:lnSpc>
                <a:spcPts val="3700"/>
              </a:lnSpc>
              <a:buNone/>
            </a:pPr>
            <a:r>
              <a:rPr lang="en-US" sz="2300" kern="0" spc="-47"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300" dirty="0"/>
          </a:p>
        </p:txBody>
      </p:sp>
      <p:sp>
        <p:nvSpPr>
          <p:cNvPr id="20" name="Text 18"/>
          <p:cNvSpPr/>
          <p:nvPr/>
        </p:nvSpPr>
        <p:spPr>
          <a:xfrm>
            <a:off x="7552730" y="6464618"/>
            <a:ext cx="4226838" cy="349448"/>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Exclusive Content and Experiences</a:t>
            </a:r>
            <a:endParaRPr lang="en-US" sz="2200" dirty="0"/>
          </a:p>
        </p:txBody>
      </p:sp>
      <p:sp>
        <p:nvSpPr>
          <p:cNvPr id="21" name="Text 19"/>
          <p:cNvSpPr/>
          <p:nvPr/>
        </p:nvSpPr>
        <p:spPr>
          <a:xfrm>
            <a:off x="7552730" y="6956584"/>
            <a:ext cx="5302091" cy="380167"/>
          </a:xfrm>
          <a:prstGeom prst="rect">
            <a:avLst/>
          </a:prstGeom>
          <a:noFill/>
          <a:ln/>
        </p:spPr>
        <p:txBody>
          <a:bodyPr wrap="non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Offer exclusive content and experiences to engage users.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735217"/>
            <a:ext cx="8270081"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Limitations and Future Directions</a:t>
            </a:r>
            <a:endParaRPr lang="en-US" sz="4400" dirty="0"/>
          </a:p>
        </p:txBody>
      </p:sp>
      <p:sp>
        <p:nvSpPr>
          <p:cNvPr id="3" name="Text 1"/>
          <p:cNvSpPr/>
          <p:nvPr/>
        </p:nvSpPr>
        <p:spPr>
          <a:xfrm>
            <a:off x="837724" y="3037522"/>
            <a:ext cx="2800826" cy="703898"/>
          </a:xfrm>
          <a:prstGeom prst="rect">
            <a:avLst/>
          </a:prstGeom>
          <a:noFill/>
          <a:ln/>
        </p:spPr>
        <p:txBody>
          <a:bodyPr wrap="squar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Data Privacy and Security</a:t>
            </a:r>
            <a:endParaRPr lang="en-US" sz="2200" dirty="0"/>
          </a:p>
        </p:txBody>
      </p:sp>
      <p:sp>
        <p:nvSpPr>
          <p:cNvPr id="4" name="Text 2"/>
          <p:cNvSpPr/>
          <p:nvPr/>
        </p:nvSpPr>
        <p:spPr>
          <a:xfrm>
            <a:off x="837724" y="3980736"/>
            <a:ext cx="2800826" cy="2298144"/>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Protecting user data and ensuring privacy is paramount. Maintaining data security and preventing unauthorized access is essential.</a:t>
            </a:r>
            <a:endParaRPr lang="en-US" sz="1850" dirty="0"/>
          </a:p>
        </p:txBody>
      </p:sp>
      <p:sp>
        <p:nvSpPr>
          <p:cNvPr id="5" name="Text 3"/>
          <p:cNvSpPr/>
          <p:nvPr/>
        </p:nvSpPr>
        <p:spPr>
          <a:xfrm>
            <a:off x="4230053" y="3037522"/>
            <a:ext cx="2800826"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Bias and Fairness</a:t>
            </a:r>
            <a:endParaRPr lang="en-US" sz="2200" dirty="0"/>
          </a:p>
        </p:txBody>
      </p:sp>
      <p:sp>
        <p:nvSpPr>
          <p:cNvPr id="6" name="Text 4"/>
          <p:cNvSpPr/>
          <p:nvPr/>
        </p:nvSpPr>
        <p:spPr>
          <a:xfrm>
            <a:off x="4230053" y="3628787"/>
            <a:ext cx="2800826" cy="2298144"/>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Algorithms used for recommendations or analysis could exhibit bias, potentially leading to unfair outcomes. Mitigation strategies are crucial.</a:t>
            </a:r>
            <a:endParaRPr lang="en-US" sz="1850" dirty="0"/>
          </a:p>
        </p:txBody>
      </p:sp>
      <p:sp>
        <p:nvSpPr>
          <p:cNvPr id="7" name="Text 5"/>
          <p:cNvSpPr/>
          <p:nvPr/>
        </p:nvSpPr>
        <p:spPr>
          <a:xfrm>
            <a:off x="7622381" y="3037522"/>
            <a:ext cx="2800826" cy="703898"/>
          </a:xfrm>
          <a:prstGeom prst="rect">
            <a:avLst/>
          </a:prstGeom>
          <a:noFill/>
          <a:ln/>
        </p:spPr>
        <p:txBody>
          <a:bodyPr wrap="squar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Real-Time Data Processing</a:t>
            </a:r>
            <a:endParaRPr lang="en-US" sz="2200" dirty="0"/>
          </a:p>
        </p:txBody>
      </p:sp>
      <p:sp>
        <p:nvSpPr>
          <p:cNvPr id="8" name="Text 6"/>
          <p:cNvSpPr/>
          <p:nvPr/>
        </p:nvSpPr>
        <p:spPr>
          <a:xfrm>
            <a:off x="7622381" y="3980736"/>
            <a:ext cx="2800826"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Scaling data processing capabilities to handle real-time streams and maintain low latency is a continuous challenge.</a:t>
            </a:r>
            <a:endParaRPr lang="en-US" sz="1850" dirty="0"/>
          </a:p>
        </p:txBody>
      </p:sp>
      <p:sp>
        <p:nvSpPr>
          <p:cNvPr id="9" name="Text 7"/>
          <p:cNvSpPr/>
          <p:nvPr/>
        </p:nvSpPr>
        <p:spPr>
          <a:xfrm>
            <a:off x="11014710" y="3037522"/>
            <a:ext cx="2800826" cy="703898"/>
          </a:xfrm>
          <a:prstGeom prst="rect">
            <a:avLst/>
          </a:prstGeom>
          <a:noFill/>
          <a:ln/>
        </p:spPr>
        <p:txBody>
          <a:bodyPr wrap="squar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Evolving Music Landscape</a:t>
            </a:r>
            <a:endParaRPr lang="en-US" sz="2200" dirty="0"/>
          </a:p>
        </p:txBody>
      </p:sp>
      <p:sp>
        <p:nvSpPr>
          <p:cNvPr id="10" name="Text 8"/>
          <p:cNvSpPr/>
          <p:nvPr/>
        </p:nvSpPr>
        <p:spPr>
          <a:xfrm>
            <a:off x="11014710" y="3980736"/>
            <a:ext cx="2800826"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music industry is dynamic, with emerging trends and technologies. Adapting algorithms and analysis methods is vital.</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D1746F-D4D7-4130-17D5-DC96FA7C5F83}"/>
              </a:ext>
            </a:extLst>
          </p:cNvPr>
          <p:cNvSpPr>
            <a:spLocks noGrp="1"/>
          </p:cNvSpPr>
          <p:nvPr>
            <p:ph type="title"/>
          </p:nvPr>
        </p:nvSpPr>
        <p:spPr>
          <a:xfrm>
            <a:off x="1369695" y="2026920"/>
            <a:ext cx="11325225" cy="3672840"/>
          </a:xfrm>
        </p:spPr>
        <p:txBody>
          <a:bodyPr>
            <a:normAutofit/>
          </a:bodyPr>
          <a:lstStyle/>
          <a:p>
            <a:r>
              <a:rPr lang="en-IN">
                <a:solidFill>
                  <a:schemeClr val="accent4"/>
                </a:solidFill>
              </a:rPr>
              <a:t>CONCULSION:</a:t>
            </a:r>
            <a:br>
              <a:rPr lang="en-IN"/>
            </a:br>
            <a:br>
              <a:rPr lang="en-IN"/>
            </a:br>
            <a:r>
              <a:rPr lang="en-IN" sz="1800">
                <a:solidFill>
                  <a:schemeClr val="bg1"/>
                </a:solidFill>
              </a:rPr>
              <a:t>* </a:t>
            </a:r>
            <a:r>
              <a:rPr lang="en-US" sz="1800">
                <a:solidFill>
                  <a:schemeClr val="bg1"/>
                </a:solidFill>
              </a:rPr>
              <a:t>Spotify regularly releases data insights and conclusions based on user behavior, music streaming trends, and platform analytics. Here are a few key types of data conclusions that Spotify has drawn over the years:</a:t>
            </a:r>
            <a:br>
              <a:rPr lang="en-US" sz="1800">
                <a:solidFill>
                  <a:schemeClr val="bg1"/>
                </a:solidFill>
              </a:rPr>
            </a:br>
            <a:br>
              <a:rPr lang="en-US" sz="1800">
                <a:solidFill>
                  <a:schemeClr val="bg1"/>
                </a:solidFill>
              </a:rPr>
            </a:br>
            <a:r>
              <a:rPr lang="en-US" sz="1800">
                <a:solidFill>
                  <a:schemeClr val="bg1"/>
                </a:solidFill>
              </a:rPr>
              <a:t>* </a:t>
            </a:r>
            <a:r>
              <a:rPr lang="en-US" sz="1600">
                <a:solidFill>
                  <a:schemeClr val="bg1"/>
                </a:solidFill>
              </a:rPr>
              <a:t>Spotify's data shows that personalized playlists like Discover Weekly are effective in helping users discover new music, increasing engagement with the platform.</a:t>
            </a:r>
            <a:r>
              <a:rPr lang="en-US" sz="1600"/>
              <a:t> </a:t>
            </a:r>
            <a:br>
              <a:rPr lang="en-US" sz="1600"/>
            </a:br>
            <a:br>
              <a:rPr lang="en-US" sz="1600"/>
            </a:br>
            <a:r>
              <a:rPr lang="en-US" sz="1600">
                <a:solidFill>
                  <a:schemeClr val="bg1"/>
                </a:solidFill>
              </a:rPr>
              <a:t>* Spotify’s data-driven conclusions help the company continuously innovate and create personalized experiences for users, while also guiding artists, record labels, and advertisers in understanding how people consume music and other audio content.</a:t>
            </a:r>
            <a:endParaRPr lang="en-IN" sz="1600">
              <a:solidFill>
                <a:schemeClr val="bg1"/>
              </a:solidFill>
            </a:endParaRPr>
          </a:p>
        </p:txBody>
      </p:sp>
    </p:spTree>
    <p:extLst>
      <p:ext uri="{BB962C8B-B14F-4D97-AF65-F5344CB8AC3E}">
        <p14:creationId xmlns:p14="http://schemas.microsoft.com/office/powerpoint/2010/main" val="335059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69150"/>
            <a:ext cx="7468553" cy="2112050"/>
          </a:xfrm>
          <a:prstGeom prst="rect">
            <a:avLst/>
          </a:prstGeom>
          <a:noFill/>
          <a:ln/>
        </p:spPr>
        <p:txBody>
          <a:bodyPr wrap="squar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Unveiling Insights from Spotify's Music Streaming Data</a:t>
            </a:r>
            <a:endParaRPr lang="en-US" sz="4400" dirty="0"/>
          </a:p>
        </p:txBody>
      </p:sp>
      <p:sp>
        <p:nvSpPr>
          <p:cNvPr id="4" name="Text 1"/>
          <p:cNvSpPr/>
          <p:nvPr/>
        </p:nvSpPr>
        <p:spPr>
          <a:xfrm>
            <a:off x="837724" y="4240173"/>
            <a:ext cx="7468553"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delves into the vast trove of data generated by Spotify, exploring user behavior, music trends, and key insights. We will analyze this information to uncover valuable patterns and understand the dynamics of the music streaming landscape.</a:t>
            </a:r>
            <a:endParaRPr lang="en-US" sz="1850" dirty="0"/>
          </a:p>
        </p:txBody>
      </p:sp>
      <p:sp>
        <p:nvSpPr>
          <p:cNvPr id="5" name="Shape 2"/>
          <p:cNvSpPr/>
          <p:nvPr/>
        </p:nvSpPr>
        <p:spPr>
          <a:xfrm>
            <a:off x="837724" y="6059329"/>
            <a:ext cx="382905" cy="382905"/>
          </a:xfrm>
          <a:prstGeom prst="roundRect">
            <a:avLst>
              <a:gd name="adj" fmla="val 23878209"/>
            </a:avLst>
          </a:prstGeom>
          <a:noFill/>
          <a:ln w="7620">
            <a:solidFill>
              <a:srgbClr val="FFFFFF"/>
            </a:solidFill>
            <a:prstDash val="solid"/>
          </a:ln>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071" y="1137523"/>
            <a:ext cx="7556659" cy="1333976"/>
          </a:xfrm>
          <a:prstGeom prst="rect">
            <a:avLst/>
          </a:prstGeom>
          <a:noFill/>
          <a:ln/>
        </p:spPr>
        <p:txBody>
          <a:bodyPr wrap="square" lIns="0" tIns="0" rIns="0" bIns="0" rtlCol="0" anchor="t"/>
          <a:lstStyle/>
          <a:p>
            <a:pPr marL="0" indent="0">
              <a:lnSpc>
                <a:spcPts val="5250"/>
              </a:lnSpc>
              <a:buNone/>
            </a:pPr>
            <a:r>
              <a:rPr lang="en-US" sz="4200" kern="0" spc="-84" dirty="0">
                <a:solidFill>
                  <a:srgbClr val="D73AD7"/>
                </a:solidFill>
                <a:latin typeface="Source Serif Pro Semi Bold" pitchFamily="34" charset="0"/>
                <a:ea typeface="Source Serif Pro Semi Bold" pitchFamily="34" charset="-122"/>
                <a:cs typeface="Source Serif Pro Semi Bold" pitchFamily="34" charset="-120"/>
              </a:rPr>
              <a:t>Introduction: Analyzing Spotify's Music Streaming Data</a:t>
            </a:r>
            <a:endParaRPr lang="en-US" sz="4200" dirty="0"/>
          </a:p>
        </p:txBody>
      </p:sp>
      <p:sp>
        <p:nvSpPr>
          <p:cNvPr id="4" name="Shape 1"/>
          <p:cNvSpPr/>
          <p:nvPr/>
        </p:nvSpPr>
        <p:spPr>
          <a:xfrm>
            <a:off x="6280071" y="2811661"/>
            <a:ext cx="3664982" cy="2389703"/>
          </a:xfrm>
          <a:prstGeom prst="roundRect">
            <a:avLst>
              <a:gd name="adj" fmla="val 3986"/>
            </a:avLst>
          </a:prstGeom>
          <a:solidFill>
            <a:srgbClr val="F4D4F7"/>
          </a:solidFill>
          <a:ln w="7620">
            <a:solidFill>
              <a:srgbClr val="DABADD"/>
            </a:solidFill>
            <a:prstDash val="solid"/>
          </a:ln>
        </p:spPr>
        <p:txBody>
          <a:bodyPr/>
          <a:lstStyle/>
          <a:p>
            <a:endParaRPr lang="en-IN"/>
          </a:p>
        </p:txBody>
      </p:sp>
      <p:sp>
        <p:nvSpPr>
          <p:cNvPr id="5" name="Text 2"/>
          <p:cNvSpPr/>
          <p:nvPr/>
        </p:nvSpPr>
        <p:spPr>
          <a:xfrm>
            <a:off x="6514386" y="3045976"/>
            <a:ext cx="2667953" cy="333494"/>
          </a:xfrm>
          <a:prstGeom prst="rect">
            <a:avLst/>
          </a:prstGeom>
          <a:noFill/>
          <a:ln/>
        </p:spPr>
        <p:txBody>
          <a:bodyPr wrap="none" lIns="0" tIns="0" rIns="0" bIns="0" rtlCol="0" anchor="t"/>
          <a:lstStyle/>
          <a:p>
            <a:pPr marL="0" indent="0">
              <a:lnSpc>
                <a:spcPts val="260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User Behavior</a:t>
            </a:r>
            <a:endParaRPr lang="en-US" sz="2100" dirty="0"/>
          </a:p>
        </p:txBody>
      </p:sp>
      <p:sp>
        <p:nvSpPr>
          <p:cNvPr id="6" name="Text 3"/>
          <p:cNvSpPr/>
          <p:nvPr/>
        </p:nvSpPr>
        <p:spPr>
          <a:xfrm>
            <a:off x="6514386" y="3515439"/>
            <a:ext cx="3196352"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Understanding how users interact with the platform, including listening habits, song preferences, and playlist creation.</a:t>
            </a:r>
            <a:endParaRPr lang="en-US" sz="1750" dirty="0"/>
          </a:p>
        </p:txBody>
      </p:sp>
      <p:sp>
        <p:nvSpPr>
          <p:cNvPr id="7" name="Shape 4"/>
          <p:cNvSpPr/>
          <p:nvPr/>
        </p:nvSpPr>
        <p:spPr>
          <a:xfrm>
            <a:off x="10171748" y="2811661"/>
            <a:ext cx="3664982" cy="2389703"/>
          </a:xfrm>
          <a:prstGeom prst="roundRect">
            <a:avLst>
              <a:gd name="adj" fmla="val 3986"/>
            </a:avLst>
          </a:prstGeom>
          <a:solidFill>
            <a:srgbClr val="F4D4F7"/>
          </a:solidFill>
          <a:ln w="7620">
            <a:solidFill>
              <a:srgbClr val="DABADD"/>
            </a:solidFill>
            <a:prstDash val="solid"/>
          </a:ln>
        </p:spPr>
        <p:txBody>
          <a:bodyPr/>
          <a:lstStyle/>
          <a:p>
            <a:endParaRPr lang="en-IN"/>
          </a:p>
        </p:txBody>
      </p:sp>
      <p:sp>
        <p:nvSpPr>
          <p:cNvPr id="8" name="Text 5"/>
          <p:cNvSpPr/>
          <p:nvPr/>
        </p:nvSpPr>
        <p:spPr>
          <a:xfrm>
            <a:off x="10406062" y="3045976"/>
            <a:ext cx="2667953" cy="333494"/>
          </a:xfrm>
          <a:prstGeom prst="rect">
            <a:avLst/>
          </a:prstGeom>
          <a:noFill/>
          <a:ln/>
        </p:spPr>
        <p:txBody>
          <a:bodyPr wrap="none" lIns="0" tIns="0" rIns="0" bIns="0" rtlCol="0" anchor="t"/>
          <a:lstStyle/>
          <a:p>
            <a:pPr marL="0" indent="0">
              <a:lnSpc>
                <a:spcPts val="260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Music Trends</a:t>
            </a:r>
            <a:endParaRPr lang="en-US" sz="2100" dirty="0"/>
          </a:p>
        </p:txBody>
      </p:sp>
      <p:sp>
        <p:nvSpPr>
          <p:cNvPr id="9" name="Text 6"/>
          <p:cNvSpPr/>
          <p:nvPr/>
        </p:nvSpPr>
        <p:spPr>
          <a:xfrm>
            <a:off x="10406062" y="3515439"/>
            <a:ext cx="3196352"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Identifying emerging genres, popular artists, and trending songs across different demographics and regions.</a:t>
            </a:r>
            <a:endParaRPr lang="en-US" sz="1750" dirty="0"/>
          </a:p>
        </p:txBody>
      </p:sp>
      <p:sp>
        <p:nvSpPr>
          <p:cNvPr id="10" name="Shape 7"/>
          <p:cNvSpPr/>
          <p:nvPr/>
        </p:nvSpPr>
        <p:spPr>
          <a:xfrm>
            <a:off x="6280071" y="5428059"/>
            <a:ext cx="7556659" cy="1663898"/>
          </a:xfrm>
          <a:prstGeom prst="roundRect">
            <a:avLst>
              <a:gd name="adj" fmla="val 5724"/>
            </a:avLst>
          </a:prstGeom>
          <a:solidFill>
            <a:srgbClr val="F4D4F7"/>
          </a:solidFill>
          <a:ln w="7620">
            <a:solidFill>
              <a:srgbClr val="DABADD"/>
            </a:solidFill>
            <a:prstDash val="solid"/>
          </a:ln>
        </p:spPr>
        <p:txBody>
          <a:bodyPr/>
          <a:lstStyle/>
          <a:p>
            <a:endParaRPr lang="en-IN"/>
          </a:p>
        </p:txBody>
      </p:sp>
      <p:sp>
        <p:nvSpPr>
          <p:cNvPr id="11" name="Text 8"/>
          <p:cNvSpPr/>
          <p:nvPr/>
        </p:nvSpPr>
        <p:spPr>
          <a:xfrm>
            <a:off x="6514386" y="5662374"/>
            <a:ext cx="3356729" cy="333494"/>
          </a:xfrm>
          <a:prstGeom prst="rect">
            <a:avLst/>
          </a:prstGeom>
          <a:noFill/>
          <a:ln/>
        </p:spPr>
        <p:txBody>
          <a:bodyPr wrap="none" lIns="0" tIns="0" rIns="0" bIns="0" rtlCol="0" anchor="t"/>
          <a:lstStyle/>
          <a:p>
            <a:pPr marL="0" indent="0">
              <a:lnSpc>
                <a:spcPts val="260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Music Consumption Patterns</a:t>
            </a:r>
            <a:endParaRPr lang="en-US" sz="2100" dirty="0"/>
          </a:p>
        </p:txBody>
      </p:sp>
      <p:sp>
        <p:nvSpPr>
          <p:cNvPr id="12" name="Text 9"/>
          <p:cNvSpPr/>
          <p:nvPr/>
        </p:nvSpPr>
        <p:spPr>
          <a:xfrm>
            <a:off x="6514386" y="6131838"/>
            <a:ext cx="7088029"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Analyzing how users consume music, including factors like listening duration, frequency, and time of day.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695807"/>
            <a:ext cx="8383786"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Data Collection and Preprocessing</a:t>
            </a:r>
            <a:endParaRPr lang="en-US" sz="4400" dirty="0"/>
          </a:p>
        </p:txBody>
      </p:sp>
      <p:sp>
        <p:nvSpPr>
          <p:cNvPr id="3" name="Text 1"/>
          <p:cNvSpPr/>
          <p:nvPr/>
        </p:nvSpPr>
        <p:spPr>
          <a:xfrm>
            <a:off x="837724" y="299811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Data Sources</a:t>
            </a:r>
            <a:endParaRPr lang="en-US" sz="2200" dirty="0"/>
          </a:p>
        </p:txBody>
      </p:sp>
      <p:sp>
        <p:nvSpPr>
          <p:cNvPr id="4" name="Text 2"/>
          <p:cNvSpPr/>
          <p:nvPr/>
        </p:nvSpPr>
        <p:spPr>
          <a:xfrm>
            <a:off x="837724" y="3589377"/>
            <a:ext cx="6185535"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Spotify gathers data from various sources, including user interactions, music metadata, and external APIs.</a:t>
            </a:r>
            <a:endParaRPr lang="en-US" sz="1850" dirty="0"/>
          </a:p>
        </p:txBody>
      </p:sp>
      <p:sp>
        <p:nvSpPr>
          <p:cNvPr id="5" name="Text 3"/>
          <p:cNvSpPr/>
          <p:nvPr/>
        </p:nvSpPr>
        <p:spPr>
          <a:xfrm>
            <a:off x="837724" y="4570809"/>
            <a:ext cx="6185535"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User activity data includes listening history, song skips, playlists, and social interactions.</a:t>
            </a:r>
            <a:endParaRPr lang="en-US" sz="1850" dirty="0"/>
          </a:p>
        </p:txBody>
      </p:sp>
      <p:sp>
        <p:nvSpPr>
          <p:cNvPr id="6" name="Text 4"/>
          <p:cNvSpPr/>
          <p:nvPr/>
        </p:nvSpPr>
        <p:spPr>
          <a:xfrm>
            <a:off x="837724" y="5552242"/>
            <a:ext cx="6185535"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Music metadata encompasses information about artists, albums, genres, and song features.</a:t>
            </a:r>
            <a:endParaRPr lang="en-US" sz="1850" dirty="0"/>
          </a:p>
        </p:txBody>
      </p:sp>
      <p:sp>
        <p:nvSpPr>
          <p:cNvPr id="7" name="Text 5"/>
          <p:cNvSpPr/>
          <p:nvPr/>
        </p:nvSpPr>
        <p:spPr>
          <a:xfrm>
            <a:off x="7614761" y="2998113"/>
            <a:ext cx="4219099"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Data Cleaning and Transformation</a:t>
            </a:r>
            <a:endParaRPr lang="en-US" sz="2200" dirty="0"/>
          </a:p>
        </p:txBody>
      </p:sp>
      <p:sp>
        <p:nvSpPr>
          <p:cNvPr id="8" name="Text 6"/>
          <p:cNvSpPr/>
          <p:nvPr/>
        </p:nvSpPr>
        <p:spPr>
          <a:xfrm>
            <a:off x="7614761" y="3589377"/>
            <a:ext cx="6185535"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Collected data is cleaned and preprocessed to ensure consistency and remove noise. This involves tasks like handling missing values, standardizing data formats, and transforming features.</a:t>
            </a:r>
            <a:endParaRPr lang="en-US" sz="1850" dirty="0"/>
          </a:p>
        </p:txBody>
      </p:sp>
      <p:sp>
        <p:nvSpPr>
          <p:cNvPr id="9" name="Text 7"/>
          <p:cNvSpPr/>
          <p:nvPr/>
        </p:nvSpPr>
        <p:spPr>
          <a:xfrm>
            <a:off x="7614761" y="5336858"/>
            <a:ext cx="6185535"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For example, audio features like tempo, key, and loudness are normalized to a standard scale.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803559"/>
            <a:ext cx="6322695"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Exploratory Data Analysis</a:t>
            </a:r>
            <a:endParaRPr lang="en-US" sz="4400" dirty="0"/>
          </a:p>
        </p:txBody>
      </p:sp>
      <p:sp>
        <p:nvSpPr>
          <p:cNvPr id="3" name="Text 1"/>
          <p:cNvSpPr/>
          <p:nvPr/>
        </p:nvSpPr>
        <p:spPr>
          <a:xfrm>
            <a:off x="837724" y="3105864"/>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Descriptive Statistics</a:t>
            </a:r>
            <a:endParaRPr lang="en-US" sz="2200" dirty="0"/>
          </a:p>
        </p:txBody>
      </p:sp>
      <p:sp>
        <p:nvSpPr>
          <p:cNvPr id="4" name="Text 2"/>
          <p:cNvSpPr/>
          <p:nvPr/>
        </p:nvSpPr>
        <p:spPr>
          <a:xfrm>
            <a:off x="837724" y="3697129"/>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Basic statistics like mean, median, and standard deviation provide initial insights into key variables.</a:t>
            </a:r>
            <a:endParaRPr lang="en-US" sz="1850" dirty="0"/>
          </a:p>
        </p:txBody>
      </p:sp>
      <p:sp>
        <p:nvSpPr>
          <p:cNvPr id="5" name="Text 3"/>
          <p:cNvSpPr/>
          <p:nvPr/>
        </p:nvSpPr>
        <p:spPr>
          <a:xfrm>
            <a:off x="837724" y="5061585"/>
            <a:ext cx="3928586"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These metrics help to understand the central tendency and spread of data.</a:t>
            </a:r>
            <a:endParaRPr lang="en-US" sz="1850" dirty="0"/>
          </a:p>
        </p:txBody>
      </p:sp>
      <p:sp>
        <p:nvSpPr>
          <p:cNvPr id="6" name="Text 4"/>
          <p:cNvSpPr/>
          <p:nvPr/>
        </p:nvSpPr>
        <p:spPr>
          <a:xfrm>
            <a:off x="5357813" y="3105864"/>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Data Visualization</a:t>
            </a:r>
            <a:endParaRPr lang="en-US" sz="2200" dirty="0"/>
          </a:p>
        </p:txBody>
      </p:sp>
      <p:sp>
        <p:nvSpPr>
          <p:cNvPr id="7" name="Text 5"/>
          <p:cNvSpPr/>
          <p:nvPr/>
        </p:nvSpPr>
        <p:spPr>
          <a:xfrm>
            <a:off x="5357813" y="3697129"/>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Visualizing data through graphs, charts, and heatmaps reveals patterns and relationships.</a:t>
            </a:r>
            <a:endParaRPr lang="en-US" sz="1850" dirty="0"/>
          </a:p>
        </p:txBody>
      </p:sp>
      <p:sp>
        <p:nvSpPr>
          <p:cNvPr id="8" name="Text 6"/>
          <p:cNvSpPr/>
          <p:nvPr/>
        </p:nvSpPr>
        <p:spPr>
          <a:xfrm>
            <a:off x="5357813" y="5061585"/>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Histograms, scatter plots, and box plots offer different perspectives for data exploration.</a:t>
            </a:r>
            <a:endParaRPr lang="en-US" sz="1850" dirty="0"/>
          </a:p>
        </p:txBody>
      </p:sp>
      <p:sp>
        <p:nvSpPr>
          <p:cNvPr id="9" name="Text 7"/>
          <p:cNvSpPr/>
          <p:nvPr/>
        </p:nvSpPr>
        <p:spPr>
          <a:xfrm>
            <a:off x="9877901" y="3105864"/>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Correlation Analysis</a:t>
            </a:r>
            <a:endParaRPr lang="en-US" sz="2200" dirty="0"/>
          </a:p>
        </p:txBody>
      </p:sp>
      <p:sp>
        <p:nvSpPr>
          <p:cNvPr id="10" name="Text 8"/>
          <p:cNvSpPr/>
          <p:nvPr/>
        </p:nvSpPr>
        <p:spPr>
          <a:xfrm>
            <a:off x="9877901" y="3697129"/>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Measuring the strength and direction of relationships between variables to identify key dependencies.</a:t>
            </a:r>
            <a:endParaRPr lang="en-US" sz="1850" dirty="0"/>
          </a:p>
        </p:txBody>
      </p:sp>
      <p:sp>
        <p:nvSpPr>
          <p:cNvPr id="11" name="Text 9"/>
          <p:cNvSpPr/>
          <p:nvPr/>
        </p:nvSpPr>
        <p:spPr>
          <a:xfrm>
            <a:off x="9877901" y="5061585"/>
            <a:ext cx="3928586"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Correlation coefficients reveal how closely variables change together.</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290995"/>
            <a:ext cx="8233529"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Popular Music Genres and Trends</a:t>
            </a:r>
            <a:endParaRPr lang="en-US" sz="4400" dirty="0"/>
          </a:p>
        </p:txBody>
      </p:sp>
      <p:pic>
        <p:nvPicPr>
          <p:cNvPr id="3" name="Image 0" descr="preencoded.png"/>
          <p:cNvPicPr>
            <a:picLocks noChangeAspect="1"/>
          </p:cNvPicPr>
          <p:nvPr/>
        </p:nvPicPr>
        <p:blipFill>
          <a:blip r:embed="rId3"/>
          <a:stretch>
            <a:fillRect/>
          </a:stretch>
        </p:blipFill>
        <p:spPr>
          <a:xfrm>
            <a:off x="837724" y="2473762"/>
            <a:ext cx="4078962" cy="2520910"/>
          </a:xfrm>
          <a:prstGeom prst="rect">
            <a:avLst/>
          </a:prstGeom>
        </p:spPr>
      </p:pic>
      <p:sp>
        <p:nvSpPr>
          <p:cNvPr id="4" name="Text 1"/>
          <p:cNvSpPr/>
          <p:nvPr/>
        </p:nvSpPr>
        <p:spPr>
          <a:xfrm>
            <a:off x="837724" y="5293876"/>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Pop</a:t>
            </a:r>
            <a:endParaRPr lang="en-US" sz="2200" dirty="0"/>
          </a:p>
        </p:txBody>
      </p:sp>
      <p:sp>
        <p:nvSpPr>
          <p:cNvPr id="5" name="Text 2"/>
          <p:cNvSpPr/>
          <p:nvPr/>
        </p:nvSpPr>
        <p:spPr>
          <a:xfrm>
            <a:off x="837724" y="5789414"/>
            <a:ext cx="4078962"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Pop music remains a dominant force, attracting a broad audience with its catchy melodies and upbeat rhythms.</a:t>
            </a:r>
            <a:endParaRPr lang="en-US" sz="1850" dirty="0"/>
          </a:p>
        </p:txBody>
      </p:sp>
      <p:pic>
        <p:nvPicPr>
          <p:cNvPr id="6" name="Image 1" descr="preencoded.png"/>
          <p:cNvPicPr>
            <a:picLocks noChangeAspect="1"/>
          </p:cNvPicPr>
          <p:nvPr/>
        </p:nvPicPr>
        <p:blipFill>
          <a:blip r:embed="rId4"/>
          <a:stretch>
            <a:fillRect/>
          </a:stretch>
        </p:blipFill>
        <p:spPr>
          <a:xfrm>
            <a:off x="5275659" y="2473762"/>
            <a:ext cx="4078962" cy="2520910"/>
          </a:xfrm>
          <a:prstGeom prst="rect">
            <a:avLst/>
          </a:prstGeom>
        </p:spPr>
      </p:pic>
      <p:sp>
        <p:nvSpPr>
          <p:cNvPr id="7" name="Text 3"/>
          <p:cNvSpPr/>
          <p:nvPr/>
        </p:nvSpPr>
        <p:spPr>
          <a:xfrm>
            <a:off x="5275659" y="5293876"/>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Rock</a:t>
            </a:r>
            <a:endParaRPr lang="en-US" sz="2200" dirty="0"/>
          </a:p>
        </p:txBody>
      </p:sp>
      <p:sp>
        <p:nvSpPr>
          <p:cNvPr id="8" name="Text 4"/>
          <p:cNvSpPr/>
          <p:nvPr/>
        </p:nvSpPr>
        <p:spPr>
          <a:xfrm>
            <a:off x="5275659" y="5789414"/>
            <a:ext cx="4078962"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Rock music continues to evolve, with subgenres like indie rock and alternative rock gaining popularity.</a:t>
            </a:r>
            <a:endParaRPr lang="en-US" sz="1850" dirty="0"/>
          </a:p>
        </p:txBody>
      </p:sp>
      <p:pic>
        <p:nvPicPr>
          <p:cNvPr id="9" name="Image 2" descr="preencoded.png"/>
          <p:cNvPicPr>
            <a:picLocks noChangeAspect="1"/>
          </p:cNvPicPr>
          <p:nvPr/>
        </p:nvPicPr>
        <p:blipFill>
          <a:blip r:embed="rId5"/>
          <a:stretch>
            <a:fillRect/>
          </a:stretch>
        </p:blipFill>
        <p:spPr>
          <a:xfrm>
            <a:off x="9713595" y="2473762"/>
            <a:ext cx="4079081" cy="2521029"/>
          </a:xfrm>
          <a:prstGeom prst="rect">
            <a:avLst/>
          </a:prstGeom>
        </p:spPr>
      </p:pic>
      <p:sp>
        <p:nvSpPr>
          <p:cNvPr id="10" name="Text 5"/>
          <p:cNvSpPr/>
          <p:nvPr/>
        </p:nvSpPr>
        <p:spPr>
          <a:xfrm>
            <a:off x="9713595" y="529399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Electronic Music</a:t>
            </a:r>
            <a:endParaRPr lang="en-US" sz="2200" dirty="0"/>
          </a:p>
        </p:txBody>
      </p:sp>
      <p:sp>
        <p:nvSpPr>
          <p:cNvPr id="11" name="Text 6"/>
          <p:cNvSpPr/>
          <p:nvPr/>
        </p:nvSpPr>
        <p:spPr>
          <a:xfrm>
            <a:off x="9713595" y="5789533"/>
            <a:ext cx="4079081"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Electronic music genres, including EDM, house, and techno, have grown rapidly, driven by festivals and online platforms.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410"/>
          </a:xfrm>
          <a:prstGeom prst="rect">
            <a:avLst/>
          </a:prstGeom>
        </p:spPr>
      </p:pic>
      <p:sp>
        <p:nvSpPr>
          <p:cNvPr id="3" name="Text 0"/>
          <p:cNvSpPr/>
          <p:nvPr/>
        </p:nvSpPr>
        <p:spPr>
          <a:xfrm>
            <a:off x="659487" y="518160"/>
            <a:ext cx="4935855" cy="554236"/>
          </a:xfrm>
          <a:prstGeom prst="rect">
            <a:avLst/>
          </a:prstGeom>
          <a:noFill/>
          <a:ln/>
        </p:spPr>
        <p:txBody>
          <a:bodyPr wrap="none" lIns="0" tIns="0" rIns="0" bIns="0" rtlCol="0" anchor="t"/>
          <a:lstStyle/>
          <a:p>
            <a:pPr marL="0" indent="0">
              <a:lnSpc>
                <a:spcPts val="4350"/>
              </a:lnSpc>
              <a:buNone/>
            </a:pPr>
            <a:r>
              <a:rPr lang="en-US" sz="3450" kern="0" spc="-70" dirty="0">
                <a:solidFill>
                  <a:srgbClr val="D73AD7"/>
                </a:solidFill>
                <a:latin typeface="Source Serif Pro Semi Bold" pitchFamily="34" charset="0"/>
                <a:ea typeface="Source Serif Pro Semi Bold" pitchFamily="34" charset="-122"/>
                <a:cs typeface="Source Serif Pro Semi Bold" pitchFamily="34" charset="-120"/>
              </a:rPr>
              <a:t>User Engagement Metrics</a:t>
            </a:r>
            <a:endParaRPr lang="en-US" sz="3450" dirty="0"/>
          </a:p>
        </p:txBody>
      </p:sp>
      <p:sp>
        <p:nvSpPr>
          <p:cNvPr id="4" name="Text 1"/>
          <p:cNvSpPr/>
          <p:nvPr/>
        </p:nvSpPr>
        <p:spPr>
          <a:xfrm>
            <a:off x="659487" y="1449110"/>
            <a:ext cx="7825026" cy="621744"/>
          </a:xfrm>
          <a:prstGeom prst="rect">
            <a:avLst/>
          </a:prstGeom>
          <a:noFill/>
          <a:ln/>
        </p:spPr>
        <p:txBody>
          <a:bodyPr wrap="none" lIns="0" tIns="0" rIns="0" bIns="0" rtlCol="0" anchor="t"/>
          <a:lstStyle/>
          <a:p>
            <a:pPr marL="0" indent="0" algn="ctr">
              <a:lnSpc>
                <a:spcPts val="4850"/>
              </a:lnSpc>
              <a:buNone/>
            </a:pPr>
            <a:r>
              <a:rPr lang="en-US" sz="4850" kern="0" spc="-98" dirty="0">
                <a:solidFill>
                  <a:srgbClr val="272525"/>
                </a:solidFill>
                <a:latin typeface="Source Serif Pro Semi Bold" pitchFamily="34" charset="0"/>
                <a:ea typeface="Source Serif Pro Semi Bold" pitchFamily="34" charset="-122"/>
                <a:cs typeface="Source Serif Pro Semi Bold" pitchFamily="34" charset="-120"/>
              </a:rPr>
              <a:t>200M</a:t>
            </a:r>
            <a:endParaRPr lang="en-US" sz="4850" dirty="0"/>
          </a:p>
        </p:txBody>
      </p:sp>
      <p:sp>
        <p:nvSpPr>
          <p:cNvPr id="5" name="Text 2"/>
          <p:cNvSpPr/>
          <p:nvPr/>
        </p:nvSpPr>
        <p:spPr>
          <a:xfrm>
            <a:off x="3463647" y="2306241"/>
            <a:ext cx="2216706" cy="277058"/>
          </a:xfrm>
          <a:prstGeom prst="rect">
            <a:avLst/>
          </a:prstGeom>
          <a:noFill/>
          <a:ln/>
        </p:spPr>
        <p:txBody>
          <a:bodyPr wrap="none" lIns="0" tIns="0" rIns="0" bIns="0" rtlCol="0" anchor="t"/>
          <a:lstStyle/>
          <a:p>
            <a:pPr marL="0" indent="0" algn="ctr">
              <a:lnSpc>
                <a:spcPts val="2150"/>
              </a:lnSpc>
              <a:buNone/>
            </a:pPr>
            <a:r>
              <a:rPr lang="en-US" sz="1700" kern="0" spc="-35" dirty="0">
                <a:solidFill>
                  <a:srgbClr val="272525"/>
                </a:solidFill>
                <a:latin typeface="Source Serif Pro Semi Bold" pitchFamily="34" charset="0"/>
                <a:ea typeface="Source Serif Pro Semi Bold" pitchFamily="34" charset="-122"/>
                <a:cs typeface="Source Serif Pro Semi Bold" pitchFamily="34" charset="-120"/>
              </a:rPr>
              <a:t>Daily Active Users</a:t>
            </a:r>
            <a:endParaRPr lang="en-US" sz="1700" dirty="0"/>
          </a:p>
        </p:txBody>
      </p:sp>
      <p:sp>
        <p:nvSpPr>
          <p:cNvPr id="6" name="Text 3"/>
          <p:cNvSpPr/>
          <p:nvPr/>
        </p:nvSpPr>
        <p:spPr>
          <a:xfrm>
            <a:off x="659487" y="2696289"/>
            <a:ext cx="7825026" cy="301466"/>
          </a:xfrm>
          <a:prstGeom prst="rect">
            <a:avLst/>
          </a:prstGeom>
          <a:noFill/>
          <a:ln/>
        </p:spPr>
        <p:txBody>
          <a:bodyPr wrap="none" lIns="0" tIns="0" rIns="0" bIns="0" rtlCol="0" anchor="t"/>
          <a:lstStyle/>
          <a:p>
            <a:pPr marL="0" indent="0" algn="ctr">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Millions of users engage with Spotify daily, highlighting its vast and active user base.</a:t>
            </a:r>
            <a:endParaRPr lang="en-US" sz="1450" dirty="0"/>
          </a:p>
        </p:txBody>
      </p:sp>
      <p:sp>
        <p:nvSpPr>
          <p:cNvPr id="7" name="Text 4"/>
          <p:cNvSpPr/>
          <p:nvPr/>
        </p:nvSpPr>
        <p:spPr>
          <a:xfrm>
            <a:off x="659487" y="3657124"/>
            <a:ext cx="7825026" cy="621744"/>
          </a:xfrm>
          <a:prstGeom prst="rect">
            <a:avLst/>
          </a:prstGeom>
          <a:noFill/>
          <a:ln/>
        </p:spPr>
        <p:txBody>
          <a:bodyPr wrap="none" lIns="0" tIns="0" rIns="0" bIns="0" rtlCol="0" anchor="t"/>
          <a:lstStyle/>
          <a:p>
            <a:pPr marL="0" indent="0" algn="ctr">
              <a:lnSpc>
                <a:spcPts val="4850"/>
              </a:lnSpc>
              <a:buNone/>
            </a:pPr>
            <a:r>
              <a:rPr lang="en-US" sz="4850" kern="0" spc="-98" dirty="0">
                <a:solidFill>
                  <a:srgbClr val="272525"/>
                </a:solidFill>
                <a:latin typeface="Source Serif Pro Semi Bold" pitchFamily="34" charset="0"/>
                <a:ea typeface="Source Serif Pro Semi Bold" pitchFamily="34" charset="-122"/>
                <a:cs typeface="Source Serif Pro Semi Bold" pitchFamily="34" charset="-120"/>
              </a:rPr>
              <a:t>2.5H</a:t>
            </a:r>
            <a:endParaRPr lang="en-US" sz="4850" dirty="0"/>
          </a:p>
        </p:txBody>
      </p:sp>
      <p:sp>
        <p:nvSpPr>
          <p:cNvPr id="8" name="Text 5"/>
          <p:cNvSpPr/>
          <p:nvPr/>
        </p:nvSpPr>
        <p:spPr>
          <a:xfrm>
            <a:off x="3445073" y="4514255"/>
            <a:ext cx="2253853" cy="277058"/>
          </a:xfrm>
          <a:prstGeom prst="rect">
            <a:avLst/>
          </a:prstGeom>
          <a:noFill/>
          <a:ln/>
        </p:spPr>
        <p:txBody>
          <a:bodyPr wrap="none" lIns="0" tIns="0" rIns="0" bIns="0" rtlCol="0" anchor="t"/>
          <a:lstStyle/>
          <a:p>
            <a:pPr marL="0" indent="0" algn="ctr">
              <a:lnSpc>
                <a:spcPts val="2150"/>
              </a:lnSpc>
              <a:buNone/>
            </a:pPr>
            <a:r>
              <a:rPr lang="en-US" sz="1700" kern="0" spc="-35" dirty="0">
                <a:solidFill>
                  <a:srgbClr val="272525"/>
                </a:solidFill>
                <a:latin typeface="Source Serif Pro Semi Bold" pitchFamily="34" charset="0"/>
                <a:ea typeface="Source Serif Pro Semi Bold" pitchFamily="34" charset="-122"/>
                <a:cs typeface="Source Serif Pro Semi Bold" pitchFamily="34" charset="-120"/>
              </a:rPr>
              <a:t>Average Listening Time</a:t>
            </a:r>
            <a:endParaRPr lang="en-US" sz="1700" dirty="0"/>
          </a:p>
        </p:txBody>
      </p:sp>
      <p:sp>
        <p:nvSpPr>
          <p:cNvPr id="9" name="Text 6"/>
          <p:cNvSpPr/>
          <p:nvPr/>
        </p:nvSpPr>
        <p:spPr>
          <a:xfrm>
            <a:off x="659487" y="4904303"/>
            <a:ext cx="7825026" cy="301466"/>
          </a:xfrm>
          <a:prstGeom prst="rect">
            <a:avLst/>
          </a:prstGeom>
          <a:noFill/>
          <a:ln/>
        </p:spPr>
        <p:txBody>
          <a:bodyPr wrap="none" lIns="0" tIns="0" rIns="0" bIns="0" rtlCol="0" anchor="t"/>
          <a:lstStyle/>
          <a:p>
            <a:pPr marL="0" indent="0" algn="ctr">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Users spend hours listening to music, indicating strong engagement and user satisfaction.</a:t>
            </a:r>
            <a:endParaRPr lang="en-US" sz="1450" dirty="0"/>
          </a:p>
        </p:txBody>
      </p:sp>
      <p:sp>
        <p:nvSpPr>
          <p:cNvPr id="10" name="Text 7"/>
          <p:cNvSpPr/>
          <p:nvPr/>
        </p:nvSpPr>
        <p:spPr>
          <a:xfrm>
            <a:off x="659487" y="5865138"/>
            <a:ext cx="7825026" cy="621744"/>
          </a:xfrm>
          <a:prstGeom prst="rect">
            <a:avLst/>
          </a:prstGeom>
          <a:noFill/>
          <a:ln/>
        </p:spPr>
        <p:txBody>
          <a:bodyPr wrap="none" lIns="0" tIns="0" rIns="0" bIns="0" rtlCol="0" anchor="t"/>
          <a:lstStyle/>
          <a:p>
            <a:pPr marL="0" indent="0" algn="ctr">
              <a:lnSpc>
                <a:spcPts val="4850"/>
              </a:lnSpc>
              <a:buNone/>
            </a:pPr>
            <a:r>
              <a:rPr lang="en-US" sz="4850" kern="0" spc="-98" dirty="0">
                <a:solidFill>
                  <a:srgbClr val="272525"/>
                </a:solidFill>
                <a:latin typeface="Source Serif Pro Semi Bold" pitchFamily="34" charset="0"/>
                <a:ea typeface="Source Serif Pro Semi Bold" pitchFamily="34" charset="-122"/>
                <a:cs typeface="Source Serif Pro Semi Bold" pitchFamily="34" charset="-120"/>
              </a:rPr>
              <a:t>50B</a:t>
            </a:r>
            <a:endParaRPr lang="en-US" sz="4850" dirty="0"/>
          </a:p>
        </p:txBody>
      </p:sp>
      <p:sp>
        <p:nvSpPr>
          <p:cNvPr id="11" name="Text 8"/>
          <p:cNvSpPr/>
          <p:nvPr/>
        </p:nvSpPr>
        <p:spPr>
          <a:xfrm>
            <a:off x="3463647" y="6722269"/>
            <a:ext cx="2216706" cy="277058"/>
          </a:xfrm>
          <a:prstGeom prst="rect">
            <a:avLst/>
          </a:prstGeom>
          <a:noFill/>
          <a:ln/>
        </p:spPr>
        <p:txBody>
          <a:bodyPr wrap="none" lIns="0" tIns="0" rIns="0" bIns="0" rtlCol="0" anchor="t"/>
          <a:lstStyle/>
          <a:p>
            <a:pPr marL="0" indent="0" algn="ctr">
              <a:lnSpc>
                <a:spcPts val="2150"/>
              </a:lnSpc>
              <a:buNone/>
            </a:pPr>
            <a:r>
              <a:rPr lang="en-US" sz="1700" kern="0" spc="-35" dirty="0">
                <a:solidFill>
                  <a:srgbClr val="272525"/>
                </a:solidFill>
                <a:latin typeface="Source Serif Pro Semi Bold" pitchFamily="34" charset="0"/>
                <a:ea typeface="Source Serif Pro Semi Bold" pitchFamily="34" charset="-122"/>
                <a:cs typeface="Source Serif Pro Semi Bold" pitchFamily="34" charset="-120"/>
              </a:rPr>
              <a:t>Song Plays</a:t>
            </a:r>
            <a:endParaRPr lang="en-US" sz="1700" dirty="0"/>
          </a:p>
        </p:txBody>
      </p:sp>
      <p:sp>
        <p:nvSpPr>
          <p:cNvPr id="12" name="Text 9"/>
          <p:cNvSpPr/>
          <p:nvPr/>
        </p:nvSpPr>
        <p:spPr>
          <a:xfrm>
            <a:off x="659487" y="7112318"/>
            <a:ext cx="7825026" cy="602933"/>
          </a:xfrm>
          <a:prstGeom prst="rect">
            <a:avLst/>
          </a:prstGeom>
          <a:noFill/>
          <a:ln/>
        </p:spPr>
        <p:txBody>
          <a:bodyPr wrap="square" lIns="0" tIns="0" rIns="0" bIns="0" rtlCol="0" anchor="t"/>
          <a:lstStyle/>
          <a:p>
            <a:pPr marL="0" indent="0" algn="ctr">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Billions of songs are played on Spotify, illustrating the platform's massive reach and impact on music consumption.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5089" y="563047"/>
            <a:ext cx="5578078" cy="600908"/>
          </a:xfrm>
          <a:prstGeom prst="rect">
            <a:avLst/>
          </a:prstGeom>
          <a:noFill/>
          <a:ln/>
        </p:spPr>
        <p:txBody>
          <a:bodyPr wrap="none" lIns="0" tIns="0" rIns="0" bIns="0" rtlCol="0" anchor="t"/>
          <a:lstStyle/>
          <a:p>
            <a:pPr marL="0" indent="0">
              <a:lnSpc>
                <a:spcPts val="4700"/>
              </a:lnSpc>
              <a:buNone/>
            </a:pPr>
            <a:r>
              <a:rPr lang="en-US" sz="3750" kern="0" spc="-76" dirty="0">
                <a:solidFill>
                  <a:srgbClr val="D73AD7"/>
                </a:solidFill>
                <a:latin typeface="Source Serif Pro Semi Bold" pitchFamily="34" charset="0"/>
                <a:ea typeface="Source Serif Pro Semi Bold" pitchFamily="34" charset="-122"/>
                <a:cs typeface="Source Serif Pro Semi Bold" pitchFamily="34" charset="-120"/>
              </a:rPr>
              <a:t>Predicting Song Popularity</a:t>
            </a:r>
            <a:endParaRPr lang="en-US" sz="3750" dirty="0"/>
          </a:p>
        </p:txBody>
      </p:sp>
      <p:pic>
        <p:nvPicPr>
          <p:cNvPr id="3" name="Image 0" descr="preencoded.png"/>
          <p:cNvPicPr>
            <a:picLocks noChangeAspect="1"/>
          </p:cNvPicPr>
          <p:nvPr/>
        </p:nvPicPr>
        <p:blipFill>
          <a:blip r:embed="rId3"/>
          <a:stretch>
            <a:fillRect/>
          </a:stretch>
        </p:blipFill>
        <p:spPr>
          <a:xfrm>
            <a:off x="3198376" y="1572578"/>
            <a:ext cx="1633418" cy="1485186"/>
          </a:xfrm>
          <a:prstGeom prst="rect">
            <a:avLst/>
          </a:prstGeom>
        </p:spPr>
      </p:pic>
      <p:sp>
        <p:nvSpPr>
          <p:cNvPr id="4" name="Text 1"/>
          <p:cNvSpPr/>
          <p:nvPr/>
        </p:nvSpPr>
        <p:spPr>
          <a:xfrm>
            <a:off x="3951208" y="2302907"/>
            <a:ext cx="127635" cy="408623"/>
          </a:xfrm>
          <a:prstGeom prst="rect">
            <a:avLst/>
          </a:prstGeom>
          <a:noFill/>
          <a:ln/>
        </p:spPr>
        <p:txBody>
          <a:bodyPr wrap="none" lIns="0" tIns="0" rIns="0" bIns="0" rtlCol="0" anchor="t"/>
          <a:lstStyle/>
          <a:p>
            <a:pPr marL="0" indent="0" algn="ctr">
              <a:lnSpc>
                <a:spcPts val="32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000" dirty="0"/>
          </a:p>
        </p:txBody>
      </p:sp>
      <p:sp>
        <p:nvSpPr>
          <p:cNvPr id="5" name="Text 2"/>
          <p:cNvSpPr/>
          <p:nvPr/>
        </p:nvSpPr>
        <p:spPr>
          <a:xfrm>
            <a:off x="5036106" y="2164913"/>
            <a:ext cx="1894284" cy="300395"/>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Overall Popularity</a:t>
            </a:r>
            <a:endParaRPr lang="en-US" sz="1850" dirty="0"/>
          </a:p>
        </p:txBody>
      </p:sp>
      <p:sp>
        <p:nvSpPr>
          <p:cNvPr id="6" name="Shape 3"/>
          <p:cNvSpPr/>
          <p:nvPr/>
        </p:nvSpPr>
        <p:spPr>
          <a:xfrm>
            <a:off x="4882872" y="3073718"/>
            <a:ext cx="8981361" cy="11430"/>
          </a:xfrm>
          <a:prstGeom prst="roundRect">
            <a:avLst>
              <a:gd name="adj" fmla="val 750757"/>
            </a:avLst>
          </a:prstGeom>
          <a:solidFill>
            <a:srgbClr val="DABADD"/>
          </a:solidFill>
          <a:ln/>
        </p:spPr>
        <p:txBody>
          <a:bodyPr/>
          <a:lstStyle/>
          <a:p>
            <a:endParaRPr lang="en-IN"/>
          </a:p>
        </p:txBody>
      </p:sp>
      <p:pic>
        <p:nvPicPr>
          <p:cNvPr id="7" name="Image 1" descr="preencoded.png"/>
          <p:cNvPicPr>
            <a:picLocks noChangeAspect="1"/>
          </p:cNvPicPr>
          <p:nvPr/>
        </p:nvPicPr>
        <p:blipFill>
          <a:blip r:embed="rId4"/>
          <a:stretch>
            <a:fillRect/>
          </a:stretch>
        </p:blipFill>
        <p:spPr>
          <a:xfrm>
            <a:off x="2381607" y="3108841"/>
            <a:ext cx="3266956" cy="1485186"/>
          </a:xfrm>
          <a:prstGeom prst="rect">
            <a:avLst/>
          </a:prstGeom>
        </p:spPr>
      </p:pic>
      <p:sp>
        <p:nvSpPr>
          <p:cNvPr id="8" name="Text 4"/>
          <p:cNvSpPr/>
          <p:nvPr/>
        </p:nvSpPr>
        <p:spPr>
          <a:xfrm>
            <a:off x="3951208" y="3647122"/>
            <a:ext cx="127635" cy="408623"/>
          </a:xfrm>
          <a:prstGeom prst="rect">
            <a:avLst/>
          </a:prstGeom>
          <a:noFill/>
          <a:ln/>
        </p:spPr>
        <p:txBody>
          <a:bodyPr wrap="none" lIns="0" tIns="0" rIns="0" bIns="0" rtlCol="0" anchor="t"/>
          <a:lstStyle/>
          <a:p>
            <a:pPr marL="0" indent="0" algn="ctr">
              <a:lnSpc>
                <a:spcPts val="32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000" dirty="0"/>
          </a:p>
        </p:txBody>
      </p:sp>
      <p:sp>
        <p:nvSpPr>
          <p:cNvPr id="9" name="Text 5"/>
          <p:cNvSpPr/>
          <p:nvPr/>
        </p:nvSpPr>
        <p:spPr>
          <a:xfrm>
            <a:off x="5852874" y="3476506"/>
            <a:ext cx="2403634" cy="300395"/>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Audio Features</a:t>
            </a:r>
            <a:endParaRPr lang="en-US" sz="1850" dirty="0"/>
          </a:p>
        </p:txBody>
      </p:sp>
      <p:sp>
        <p:nvSpPr>
          <p:cNvPr id="10" name="Text 6"/>
          <p:cNvSpPr/>
          <p:nvPr/>
        </p:nvSpPr>
        <p:spPr>
          <a:xfrm>
            <a:off x="5852874" y="3899416"/>
            <a:ext cx="7043976" cy="326827"/>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Tempo, key, loudness, and other musical characteristics influence listener engagement.</a:t>
            </a:r>
            <a:endParaRPr lang="en-US" sz="1600" dirty="0"/>
          </a:p>
        </p:txBody>
      </p:sp>
      <p:sp>
        <p:nvSpPr>
          <p:cNvPr id="11" name="Shape 7"/>
          <p:cNvSpPr/>
          <p:nvPr/>
        </p:nvSpPr>
        <p:spPr>
          <a:xfrm>
            <a:off x="5699641" y="4609981"/>
            <a:ext cx="8164592" cy="11430"/>
          </a:xfrm>
          <a:prstGeom prst="roundRect">
            <a:avLst>
              <a:gd name="adj" fmla="val 750757"/>
            </a:avLst>
          </a:prstGeom>
          <a:solidFill>
            <a:srgbClr val="DABADD"/>
          </a:solidFill>
          <a:ln/>
        </p:spPr>
        <p:txBody>
          <a:bodyPr/>
          <a:lstStyle/>
          <a:p>
            <a:endParaRPr lang="en-IN"/>
          </a:p>
        </p:txBody>
      </p:sp>
      <p:pic>
        <p:nvPicPr>
          <p:cNvPr id="12" name="Image 2" descr="preencoded.png"/>
          <p:cNvPicPr>
            <a:picLocks noChangeAspect="1"/>
          </p:cNvPicPr>
          <p:nvPr/>
        </p:nvPicPr>
        <p:blipFill>
          <a:blip r:embed="rId5"/>
          <a:stretch>
            <a:fillRect/>
          </a:stretch>
        </p:blipFill>
        <p:spPr>
          <a:xfrm>
            <a:off x="1564838" y="4645104"/>
            <a:ext cx="4900493" cy="1485186"/>
          </a:xfrm>
          <a:prstGeom prst="rect">
            <a:avLst/>
          </a:prstGeom>
        </p:spPr>
      </p:pic>
      <p:sp>
        <p:nvSpPr>
          <p:cNvPr id="13" name="Text 8"/>
          <p:cNvSpPr/>
          <p:nvPr/>
        </p:nvSpPr>
        <p:spPr>
          <a:xfrm>
            <a:off x="3951208" y="5183386"/>
            <a:ext cx="127635" cy="408623"/>
          </a:xfrm>
          <a:prstGeom prst="rect">
            <a:avLst/>
          </a:prstGeom>
          <a:noFill/>
          <a:ln/>
        </p:spPr>
        <p:txBody>
          <a:bodyPr wrap="none" lIns="0" tIns="0" rIns="0" bIns="0" rtlCol="0" anchor="t"/>
          <a:lstStyle/>
          <a:p>
            <a:pPr marL="0" indent="0" algn="ctr">
              <a:lnSpc>
                <a:spcPts val="32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000" dirty="0"/>
          </a:p>
        </p:txBody>
      </p:sp>
      <p:sp>
        <p:nvSpPr>
          <p:cNvPr id="14" name="Text 9"/>
          <p:cNvSpPr/>
          <p:nvPr/>
        </p:nvSpPr>
        <p:spPr>
          <a:xfrm>
            <a:off x="6669643" y="5012769"/>
            <a:ext cx="2403634" cy="300395"/>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User Behavior</a:t>
            </a:r>
            <a:endParaRPr lang="en-US" sz="1850" dirty="0"/>
          </a:p>
        </p:txBody>
      </p:sp>
      <p:sp>
        <p:nvSpPr>
          <p:cNvPr id="15" name="Text 10"/>
          <p:cNvSpPr/>
          <p:nvPr/>
        </p:nvSpPr>
        <p:spPr>
          <a:xfrm>
            <a:off x="6669643" y="5435679"/>
            <a:ext cx="6992541" cy="326827"/>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Listen counts, skips, playlist additions, and social interactions provide valuable signals.</a:t>
            </a:r>
            <a:endParaRPr lang="en-US" sz="1600" dirty="0"/>
          </a:p>
        </p:txBody>
      </p:sp>
      <p:sp>
        <p:nvSpPr>
          <p:cNvPr id="16" name="Shape 11"/>
          <p:cNvSpPr/>
          <p:nvPr/>
        </p:nvSpPr>
        <p:spPr>
          <a:xfrm>
            <a:off x="6516410" y="6146244"/>
            <a:ext cx="7347823" cy="11430"/>
          </a:xfrm>
          <a:prstGeom prst="roundRect">
            <a:avLst>
              <a:gd name="adj" fmla="val 750757"/>
            </a:avLst>
          </a:prstGeom>
          <a:solidFill>
            <a:srgbClr val="DABADD"/>
          </a:solidFill>
          <a:ln/>
        </p:spPr>
        <p:txBody>
          <a:bodyPr/>
          <a:lstStyle/>
          <a:p>
            <a:endParaRPr lang="en-IN"/>
          </a:p>
        </p:txBody>
      </p:sp>
      <p:pic>
        <p:nvPicPr>
          <p:cNvPr id="17" name="Image 3" descr="preencoded.png"/>
          <p:cNvPicPr>
            <a:picLocks noChangeAspect="1"/>
          </p:cNvPicPr>
          <p:nvPr/>
        </p:nvPicPr>
        <p:blipFill>
          <a:blip r:embed="rId6"/>
          <a:stretch>
            <a:fillRect/>
          </a:stretch>
        </p:blipFill>
        <p:spPr>
          <a:xfrm>
            <a:off x="748070" y="6181368"/>
            <a:ext cx="6534031" cy="1485186"/>
          </a:xfrm>
          <a:prstGeom prst="rect">
            <a:avLst/>
          </a:prstGeom>
        </p:spPr>
      </p:pic>
      <p:sp>
        <p:nvSpPr>
          <p:cNvPr id="18" name="Text 12"/>
          <p:cNvSpPr/>
          <p:nvPr/>
        </p:nvSpPr>
        <p:spPr>
          <a:xfrm>
            <a:off x="3951208" y="6719649"/>
            <a:ext cx="127635" cy="408623"/>
          </a:xfrm>
          <a:prstGeom prst="rect">
            <a:avLst/>
          </a:prstGeom>
          <a:noFill/>
          <a:ln/>
        </p:spPr>
        <p:txBody>
          <a:bodyPr wrap="none" lIns="0" tIns="0" rIns="0" bIns="0" rtlCol="0" anchor="t"/>
          <a:lstStyle/>
          <a:p>
            <a:pPr marL="0" indent="0" algn="ctr">
              <a:lnSpc>
                <a:spcPts val="32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000" dirty="0"/>
          </a:p>
        </p:txBody>
      </p:sp>
      <p:sp>
        <p:nvSpPr>
          <p:cNvPr id="19" name="Text 13"/>
          <p:cNvSpPr/>
          <p:nvPr/>
        </p:nvSpPr>
        <p:spPr>
          <a:xfrm>
            <a:off x="7486412" y="6385679"/>
            <a:ext cx="2403634" cy="300395"/>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External Factors</a:t>
            </a:r>
            <a:endParaRPr lang="en-US" sz="1850" dirty="0"/>
          </a:p>
        </p:txBody>
      </p:sp>
      <p:sp>
        <p:nvSpPr>
          <p:cNvPr id="20" name="Text 14"/>
          <p:cNvSpPr/>
          <p:nvPr/>
        </p:nvSpPr>
        <p:spPr>
          <a:xfrm>
            <a:off x="7486412" y="6808589"/>
            <a:ext cx="6224587" cy="653653"/>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Media coverage, artist collaborations, and cultural trends contribute to a song's success.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9712" y="796409"/>
            <a:ext cx="6511052" cy="658416"/>
          </a:xfrm>
          <a:prstGeom prst="rect">
            <a:avLst/>
          </a:prstGeom>
          <a:noFill/>
          <a:ln/>
        </p:spPr>
        <p:txBody>
          <a:bodyPr wrap="none" lIns="0" tIns="0" rIns="0" bIns="0" rtlCol="0" anchor="t"/>
          <a:lstStyle/>
          <a:p>
            <a:pPr marL="0" indent="0">
              <a:lnSpc>
                <a:spcPts val="5150"/>
              </a:lnSpc>
              <a:buNone/>
            </a:pPr>
            <a:r>
              <a:rPr lang="en-US" sz="4100" kern="0" spc="-83" dirty="0">
                <a:solidFill>
                  <a:srgbClr val="D73AD7"/>
                </a:solidFill>
                <a:latin typeface="Source Serif Pro Semi Bold" pitchFamily="34" charset="0"/>
                <a:ea typeface="Source Serif Pro Semi Bold" pitchFamily="34" charset="-122"/>
                <a:cs typeface="Source Serif Pro Semi Bold" pitchFamily="34" charset="-120"/>
              </a:rPr>
              <a:t>Identifying Emerging Artists</a:t>
            </a:r>
            <a:endParaRPr lang="en-US" sz="4100" dirty="0"/>
          </a:p>
        </p:txBody>
      </p:sp>
      <p:pic>
        <p:nvPicPr>
          <p:cNvPr id="4" name="Image 1" descr="preencoded.png"/>
          <p:cNvPicPr>
            <a:picLocks noChangeAspect="1"/>
          </p:cNvPicPr>
          <p:nvPr/>
        </p:nvPicPr>
        <p:blipFill>
          <a:blip r:embed="rId4"/>
          <a:stretch>
            <a:fillRect/>
          </a:stretch>
        </p:blipFill>
        <p:spPr>
          <a:xfrm>
            <a:off x="6269712" y="1790462"/>
            <a:ext cx="559475" cy="559475"/>
          </a:xfrm>
          <a:prstGeom prst="rect">
            <a:avLst/>
          </a:prstGeom>
        </p:spPr>
      </p:pic>
      <p:sp>
        <p:nvSpPr>
          <p:cNvPr id="5" name="Text 1"/>
          <p:cNvSpPr/>
          <p:nvPr/>
        </p:nvSpPr>
        <p:spPr>
          <a:xfrm>
            <a:off x="6269712" y="2573655"/>
            <a:ext cx="2633305" cy="329208"/>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Play Count Analysis</a:t>
            </a:r>
            <a:endParaRPr lang="en-US" sz="2050" dirty="0"/>
          </a:p>
        </p:txBody>
      </p:sp>
      <p:sp>
        <p:nvSpPr>
          <p:cNvPr id="6" name="Text 2"/>
          <p:cNvSpPr/>
          <p:nvPr/>
        </p:nvSpPr>
        <p:spPr>
          <a:xfrm>
            <a:off x="6269712" y="3037046"/>
            <a:ext cx="3620810" cy="1074420"/>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Tracks with increasing play counts and consistent growth are indicative of rising popularity.</a:t>
            </a:r>
            <a:endParaRPr lang="en-US" sz="1750" dirty="0"/>
          </a:p>
        </p:txBody>
      </p:sp>
      <p:pic>
        <p:nvPicPr>
          <p:cNvPr id="7" name="Image 2" descr="preencoded.png"/>
          <p:cNvPicPr>
            <a:picLocks noChangeAspect="1"/>
          </p:cNvPicPr>
          <p:nvPr/>
        </p:nvPicPr>
        <p:blipFill>
          <a:blip r:embed="rId5"/>
          <a:stretch>
            <a:fillRect/>
          </a:stretch>
        </p:blipFill>
        <p:spPr>
          <a:xfrm>
            <a:off x="10226159" y="1790462"/>
            <a:ext cx="559475" cy="559475"/>
          </a:xfrm>
          <a:prstGeom prst="rect">
            <a:avLst/>
          </a:prstGeom>
        </p:spPr>
      </p:pic>
      <p:sp>
        <p:nvSpPr>
          <p:cNvPr id="8" name="Text 3"/>
          <p:cNvSpPr/>
          <p:nvPr/>
        </p:nvSpPr>
        <p:spPr>
          <a:xfrm>
            <a:off x="10226159" y="2573655"/>
            <a:ext cx="3620929" cy="658416"/>
          </a:xfrm>
          <a:prstGeom prst="rect">
            <a:avLst/>
          </a:prstGeom>
          <a:noFill/>
          <a:ln/>
        </p:spPr>
        <p:txBody>
          <a:bodyPr wrap="squar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User Saves and Playlist Additions</a:t>
            </a:r>
            <a:endParaRPr lang="en-US" sz="2050" dirty="0"/>
          </a:p>
        </p:txBody>
      </p:sp>
      <p:sp>
        <p:nvSpPr>
          <p:cNvPr id="9" name="Text 4"/>
          <p:cNvSpPr/>
          <p:nvPr/>
        </p:nvSpPr>
        <p:spPr>
          <a:xfrm>
            <a:off x="10226159" y="3366254"/>
            <a:ext cx="3620929" cy="1074420"/>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Songs saved or added to playlists suggest a genuine interest and deeper engagement by users.</a:t>
            </a:r>
            <a:endParaRPr lang="en-US" sz="1750" dirty="0"/>
          </a:p>
        </p:txBody>
      </p:sp>
      <p:pic>
        <p:nvPicPr>
          <p:cNvPr id="10" name="Image 3" descr="preencoded.png"/>
          <p:cNvPicPr>
            <a:picLocks noChangeAspect="1"/>
          </p:cNvPicPr>
          <p:nvPr/>
        </p:nvPicPr>
        <p:blipFill>
          <a:blip r:embed="rId6"/>
          <a:stretch>
            <a:fillRect/>
          </a:stretch>
        </p:blipFill>
        <p:spPr>
          <a:xfrm>
            <a:off x="6269712" y="5112068"/>
            <a:ext cx="559475" cy="559475"/>
          </a:xfrm>
          <a:prstGeom prst="rect">
            <a:avLst/>
          </a:prstGeom>
        </p:spPr>
      </p:pic>
      <p:sp>
        <p:nvSpPr>
          <p:cNvPr id="11" name="Text 5"/>
          <p:cNvSpPr/>
          <p:nvPr/>
        </p:nvSpPr>
        <p:spPr>
          <a:xfrm>
            <a:off x="6269712" y="5895261"/>
            <a:ext cx="2932628" cy="329208"/>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Social Media Engagement</a:t>
            </a:r>
            <a:endParaRPr lang="en-US" sz="2050" dirty="0"/>
          </a:p>
        </p:txBody>
      </p:sp>
      <p:sp>
        <p:nvSpPr>
          <p:cNvPr id="12" name="Text 6"/>
          <p:cNvSpPr/>
          <p:nvPr/>
        </p:nvSpPr>
        <p:spPr>
          <a:xfrm>
            <a:off x="6269712" y="6358652"/>
            <a:ext cx="3620810" cy="1074420"/>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Increased shares, mentions, and follows on social media platforms signal growing fan bases.</a:t>
            </a:r>
            <a:endParaRPr lang="en-US" sz="1750" dirty="0"/>
          </a:p>
        </p:txBody>
      </p:sp>
      <p:pic>
        <p:nvPicPr>
          <p:cNvPr id="13" name="Image 4" descr="preencoded.png"/>
          <p:cNvPicPr>
            <a:picLocks noChangeAspect="1"/>
          </p:cNvPicPr>
          <p:nvPr/>
        </p:nvPicPr>
        <p:blipFill>
          <a:blip r:embed="rId7"/>
          <a:stretch>
            <a:fillRect/>
          </a:stretch>
        </p:blipFill>
        <p:spPr>
          <a:xfrm>
            <a:off x="10226159" y="5112068"/>
            <a:ext cx="559475" cy="559475"/>
          </a:xfrm>
          <a:prstGeom prst="rect">
            <a:avLst/>
          </a:prstGeom>
        </p:spPr>
      </p:pic>
      <p:sp>
        <p:nvSpPr>
          <p:cNvPr id="14" name="Text 7"/>
          <p:cNvSpPr/>
          <p:nvPr/>
        </p:nvSpPr>
        <p:spPr>
          <a:xfrm>
            <a:off x="10226159" y="5895261"/>
            <a:ext cx="2633305" cy="329208"/>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Audio Feature Analysis</a:t>
            </a:r>
            <a:endParaRPr lang="en-US" sz="2050" dirty="0"/>
          </a:p>
        </p:txBody>
      </p:sp>
      <p:sp>
        <p:nvSpPr>
          <p:cNvPr id="15" name="Text 8"/>
          <p:cNvSpPr/>
          <p:nvPr/>
        </p:nvSpPr>
        <p:spPr>
          <a:xfrm>
            <a:off x="10226159" y="6358652"/>
            <a:ext cx="3620929" cy="1074420"/>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Analyzing audio features like tempo, key, and loudness helps identify unique sonic signatures of potential breakout artists.</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35</TotalTime>
  <Words>880</Words>
  <Application>Microsoft Office PowerPoint</Application>
  <PresentationFormat>Custom</PresentationFormat>
  <Paragraphs>102</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Source Sans Pro</vt:lpstr>
      <vt:lpstr>Source Serif Pro Semi Bold</vt:lpstr>
      <vt:lpstr>Tw Cen MT</vt:lpstr>
      <vt:lpstr>Circuit</vt:lpstr>
      <vt:lpstr>DAV PROJECT ON SPOTIFY’S MUSIC  STREAMING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CONCULSION:  * Spotify regularly releases data insights and conclusions based on user behavior, music streaming trends, and platform analytics. Here are a few key types of data conclusions that Spotify has drawn over the years:  * Spotify's data shows that personalized playlists like Discover Weekly are effective in helping users discover new music, increasing engagement with the platform.   * Spotify’s data-driven conclusions help the company continuously innovate and create personalized experiences for users, while also guiding artists, record labels, and advertisers in understanding how people consume music and other audio content.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Rajesh R</cp:lastModifiedBy>
  <cp:revision>2</cp:revision>
  <dcterms:created xsi:type="dcterms:W3CDTF">2024-10-17T16:30:23Z</dcterms:created>
  <dcterms:modified xsi:type="dcterms:W3CDTF">2024-10-21T05:16:18Z</dcterms:modified>
</cp:coreProperties>
</file>